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19"/>
  </p:notesMasterIdLst>
  <p:sldIdLst>
    <p:sldId id="264" r:id="rId2"/>
    <p:sldId id="265" r:id="rId3"/>
    <p:sldId id="299" r:id="rId4"/>
    <p:sldId id="302" r:id="rId5"/>
    <p:sldId id="287" r:id="rId6"/>
    <p:sldId id="300" r:id="rId7"/>
    <p:sldId id="303" r:id="rId8"/>
    <p:sldId id="283" r:id="rId9"/>
    <p:sldId id="284" r:id="rId10"/>
    <p:sldId id="288" r:id="rId11"/>
    <p:sldId id="305" r:id="rId12"/>
    <p:sldId id="306" r:id="rId13"/>
    <p:sldId id="294" r:id="rId14"/>
    <p:sldId id="307" r:id="rId15"/>
    <p:sldId id="308" r:id="rId16"/>
    <p:sldId id="304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FFC8AB8-1B3F-4E2E-A786-5226B0CE5DA1}">
          <p14:sldIdLst>
            <p14:sldId id="264"/>
            <p14:sldId id="265"/>
            <p14:sldId id="299"/>
            <p14:sldId id="302"/>
            <p14:sldId id="287"/>
            <p14:sldId id="300"/>
            <p14:sldId id="303"/>
            <p14:sldId id="283"/>
            <p14:sldId id="284"/>
            <p14:sldId id="288"/>
            <p14:sldId id="305"/>
            <p14:sldId id="306"/>
            <p14:sldId id="294"/>
            <p14:sldId id="307"/>
            <p14:sldId id="308"/>
            <p14:sldId id="304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555657"/>
    <a:srgbClr val="FF9900"/>
    <a:srgbClr val="4BB5D9"/>
    <a:srgbClr val="072945"/>
    <a:srgbClr val="9C9C9D"/>
    <a:srgbClr val="0C304C"/>
    <a:srgbClr val="52697B"/>
    <a:srgbClr val="969696"/>
    <a:srgbClr val="81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78" y="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4F74A-670F-4D7F-B009-63901E718F3C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87E186D-DB94-462C-8E93-39F51489D15E}">
      <dgm:prSet phldrT="[Text]" custT="1"/>
      <dgm:spPr/>
      <dgm:t>
        <a:bodyPr/>
        <a:lstStyle/>
        <a:p>
          <a:r>
            <a:rPr lang="en-IN" sz="1550" dirty="0">
              <a:latin typeface="Bahnschrift Light Condensed" panose="020B0502040204020203" pitchFamily="34" charset="0"/>
            </a:rPr>
            <a:t>The Samples of the gesture are collected and stored in the  form of records  </a:t>
          </a:r>
        </a:p>
      </dgm:t>
    </dgm:pt>
    <dgm:pt modelId="{CC305A73-F782-4FC2-95B3-D87F6DC309F3}" type="parTrans" cxnId="{207F5420-D4AB-44CB-9F19-E3B3CF0C9EC6}">
      <dgm:prSet/>
      <dgm:spPr/>
      <dgm:t>
        <a:bodyPr/>
        <a:lstStyle/>
        <a:p>
          <a:endParaRPr lang="en-IN"/>
        </a:p>
      </dgm:t>
    </dgm:pt>
    <dgm:pt modelId="{0E9DC3C1-6394-4CA8-945D-070A9D7DF70D}" type="sibTrans" cxnId="{207F5420-D4AB-44CB-9F19-E3B3CF0C9EC6}">
      <dgm:prSet/>
      <dgm:spPr/>
      <dgm:t>
        <a:bodyPr/>
        <a:lstStyle/>
        <a:p>
          <a:endParaRPr lang="en-IN"/>
        </a:p>
      </dgm:t>
    </dgm:pt>
    <dgm:pt modelId="{07695062-C6C7-4006-88AE-D6CD26A43BCE}">
      <dgm:prSet phldrT="[Text]" custT="1"/>
      <dgm:spPr/>
      <dgm:t>
        <a:bodyPr/>
        <a:lstStyle/>
        <a:p>
          <a:r>
            <a:rPr lang="en-IN" sz="1600" dirty="0">
              <a:latin typeface="Bahnschrift Light Condensed" panose="020B0502040204020203" pitchFamily="34" charset="0"/>
            </a:rPr>
            <a:t>When the Actions are been performed the system will collect the data.</a:t>
          </a:r>
        </a:p>
      </dgm:t>
    </dgm:pt>
    <dgm:pt modelId="{729CAB20-8C73-4460-BAAC-1D746C07D8FA}" type="parTrans" cxnId="{28BA3E28-F0DD-4C8C-BB8E-277AEC7FAC4D}">
      <dgm:prSet/>
      <dgm:spPr/>
      <dgm:t>
        <a:bodyPr/>
        <a:lstStyle/>
        <a:p>
          <a:endParaRPr lang="en-IN"/>
        </a:p>
      </dgm:t>
    </dgm:pt>
    <dgm:pt modelId="{AB5E90C9-A0B6-4FEE-AA66-C9ACE6F96071}" type="sibTrans" cxnId="{28BA3E28-F0DD-4C8C-BB8E-277AEC7FAC4D}">
      <dgm:prSet/>
      <dgm:spPr/>
      <dgm:t>
        <a:bodyPr/>
        <a:lstStyle/>
        <a:p>
          <a:endParaRPr lang="en-IN"/>
        </a:p>
      </dgm:t>
    </dgm:pt>
    <dgm:pt modelId="{4629F46E-315A-4D9D-BD91-E218DAD1B8CB}">
      <dgm:prSet phldrT="[Text]" custT="1"/>
      <dgm:spPr/>
      <dgm:t>
        <a:bodyPr/>
        <a:lstStyle/>
        <a:p>
          <a:r>
            <a:rPr lang="en-IN" sz="1600" dirty="0">
              <a:latin typeface="Bahnschrift Light Condensed" panose="020B0502040204020203" pitchFamily="34" charset="0"/>
            </a:rPr>
            <a:t>Prediction will be done depending on the collected samples and the collected data</a:t>
          </a:r>
        </a:p>
      </dgm:t>
    </dgm:pt>
    <dgm:pt modelId="{79E19777-5B64-4082-B2CA-2FDD01CA45D5}" type="parTrans" cxnId="{28B3B6E1-4838-4E36-9306-C84A3BB084D0}">
      <dgm:prSet/>
      <dgm:spPr/>
      <dgm:t>
        <a:bodyPr/>
        <a:lstStyle/>
        <a:p>
          <a:endParaRPr lang="en-IN"/>
        </a:p>
      </dgm:t>
    </dgm:pt>
    <dgm:pt modelId="{1B4A16D2-9DBA-4D11-B547-2BADC608E7DF}" type="sibTrans" cxnId="{28B3B6E1-4838-4E36-9306-C84A3BB084D0}">
      <dgm:prSet/>
      <dgm:spPr/>
      <dgm:t>
        <a:bodyPr/>
        <a:lstStyle/>
        <a:p>
          <a:endParaRPr lang="en-IN"/>
        </a:p>
      </dgm:t>
    </dgm:pt>
    <dgm:pt modelId="{C30A3682-96BC-423B-9008-C6F01B920C12}" type="pres">
      <dgm:prSet presAssocID="{BEC4F74A-670F-4D7F-B009-63901E718F3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391CBA2-3A26-4910-B08A-3620BA17A3BE}" type="pres">
      <dgm:prSet presAssocID="{387E186D-DB94-462C-8E93-39F51489D15E}" presName="Accent1" presStyleCnt="0"/>
      <dgm:spPr/>
    </dgm:pt>
    <dgm:pt modelId="{028DB2E7-5B66-4CA4-B2D8-3E91F5E4E501}" type="pres">
      <dgm:prSet presAssocID="{387E186D-DB94-462C-8E93-39F51489D15E}" presName="Accent" presStyleLbl="node1" presStyleIdx="0" presStyleCnt="3" custLinFactNeighborX="-4116" custLinFactNeighborY="-37363"/>
      <dgm:spPr>
        <a:solidFill>
          <a:srgbClr val="969696"/>
        </a:solidFill>
      </dgm:spPr>
    </dgm:pt>
    <dgm:pt modelId="{5F98FF7B-E3EA-4B00-ABFA-E96D5CCB3BFB}" type="pres">
      <dgm:prSet presAssocID="{387E186D-DB94-462C-8E93-39F51489D15E}" presName="Parent1" presStyleLbl="revTx" presStyleIdx="0" presStyleCnt="3" custLinFactY="-20252" custLinFactNeighborX="-4344" custLinFactNeighborY="-100000">
        <dgm:presLayoutVars>
          <dgm:chMax val="1"/>
          <dgm:chPref val="1"/>
          <dgm:bulletEnabled val="1"/>
        </dgm:presLayoutVars>
      </dgm:prSet>
      <dgm:spPr/>
    </dgm:pt>
    <dgm:pt modelId="{183DB425-B57E-4908-890D-2A5A14E0BBD1}" type="pres">
      <dgm:prSet presAssocID="{07695062-C6C7-4006-88AE-D6CD26A43BCE}" presName="Accent2" presStyleCnt="0"/>
      <dgm:spPr/>
    </dgm:pt>
    <dgm:pt modelId="{786338AF-22EC-4589-8D89-DEE4869CF0E8}" type="pres">
      <dgm:prSet presAssocID="{07695062-C6C7-4006-88AE-D6CD26A43BCE}" presName="Accent" presStyleLbl="node1" presStyleIdx="1" presStyleCnt="3" custLinFactNeighborX="-1715" custLinFactNeighborY="-17490"/>
      <dgm:spPr>
        <a:solidFill>
          <a:srgbClr val="FF9900"/>
        </a:solidFill>
      </dgm:spPr>
    </dgm:pt>
    <dgm:pt modelId="{27BF33A1-E291-40C9-AEAC-5CDE4743952F}" type="pres">
      <dgm:prSet presAssocID="{07695062-C6C7-4006-88AE-D6CD26A43BCE}" presName="Parent2" presStyleLbl="revTx" presStyleIdx="1" presStyleCnt="3" custLinFactNeighborY="-61741">
        <dgm:presLayoutVars>
          <dgm:chMax val="1"/>
          <dgm:chPref val="1"/>
          <dgm:bulletEnabled val="1"/>
        </dgm:presLayoutVars>
      </dgm:prSet>
      <dgm:spPr/>
    </dgm:pt>
    <dgm:pt modelId="{CCAD9487-C6ED-42DF-A848-B0C85B4036C2}" type="pres">
      <dgm:prSet presAssocID="{4629F46E-315A-4D9D-BD91-E218DAD1B8CB}" presName="Accent3" presStyleCnt="0"/>
      <dgm:spPr/>
    </dgm:pt>
    <dgm:pt modelId="{5B11949F-D301-4A0C-94BB-CBDA104823A9}" type="pres">
      <dgm:prSet presAssocID="{4629F46E-315A-4D9D-BD91-E218DAD1B8CB}" presName="Accent" presStyleLbl="node1" presStyleIdx="2" presStyleCnt="3" custLinFactNeighborX="399" custLinFactNeighborY="-4390"/>
      <dgm:spPr/>
    </dgm:pt>
    <dgm:pt modelId="{A324D57F-A15A-4F29-B349-BBE9D18B1213}" type="pres">
      <dgm:prSet presAssocID="{4629F46E-315A-4D9D-BD91-E218DAD1B8C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EBA8002-BEEE-4D30-855B-94890DE9B1D6}" type="presOf" srcId="{4629F46E-315A-4D9D-BD91-E218DAD1B8CB}" destId="{A324D57F-A15A-4F29-B349-BBE9D18B1213}" srcOrd="0" destOrd="0" presId="urn:microsoft.com/office/officeart/2009/layout/CircleArrowProcess"/>
    <dgm:cxn modelId="{207F5420-D4AB-44CB-9F19-E3B3CF0C9EC6}" srcId="{BEC4F74A-670F-4D7F-B009-63901E718F3C}" destId="{387E186D-DB94-462C-8E93-39F51489D15E}" srcOrd="0" destOrd="0" parTransId="{CC305A73-F782-4FC2-95B3-D87F6DC309F3}" sibTransId="{0E9DC3C1-6394-4CA8-945D-070A9D7DF70D}"/>
    <dgm:cxn modelId="{D6F66423-84EA-40AE-B356-21D979636122}" type="presOf" srcId="{387E186D-DB94-462C-8E93-39F51489D15E}" destId="{5F98FF7B-E3EA-4B00-ABFA-E96D5CCB3BFB}" srcOrd="0" destOrd="0" presId="urn:microsoft.com/office/officeart/2009/layout/CircleArrowProcess"/>
    <dgm:cxn modelId="{28BA3E28-F0DD-4C8C-BB8E-277AEC7FAC4D}" srcId="{BEC4F74A-670F-4D7F-B009-63901E718F3C}" destId="{07695062-C6C7-4006-88AE-D6CD26A43BCE}" srcOrd="1" destOrd="0" parTransId="{729CAB20-8C73-4460-BAAC-1D746C07D8FA}" sibTransId="{AB5E90C9-A0B6-4FEE-AA66-C9ACE6F96071}"/>
    <dgm:cxn modelId="{BBE9575A-1838-4EE5-A2D4-E4F730BEB68F}" type="presOf" srcId="{BEC4F74A-670F-4D7F-B009-63901E718F3C}" destId="{C30A3682-96BC-423B-9008-C6F01B920C12}" srcOrd="0" destOrd="0" presId="urn:microsoft.com/office/officeart/2009/layout/CircleArrowProcess"/>
    <dgm:cxn modelId="{B2245EC6-5501-4ADC-B44C-D1E3155C8722}" type="presOf" srcId="{07695062-C6C7-4006-88AE-D6CD26A43BCE}" destId="{27BF33A1-E291-40C9-AEAC-5CDE4743952F}" srcOrd="0" destOrd="0" presId="urn:microsoft.com/office/officeart/2009/layout/CircleArrowProcess"/>
    <dgm:cxn modelId="{28B3B6E1-4838-4E36-9306-C84A3BB084D0}" srcId="{BEC4F74A-670F-4D7F-B009-63901E718F3C}" destId="{4629F46E-315A-4D9D-BD91-E218DAD1B8CB}" srcOrd="2" destOrd="0" parTransId="{79E19777-5B64-4082-B2CA-2FDD01CA45D5}" sibTransId="{1B4A16D2-9DBA-4D11-B547-2BADC608E7DF}"/>
    <dgm:cxn modelId="{CAB912E7-2319-4275-B42E-CB644CEA7712}" type="presParOf" srcId="{C30A3682-96BC-423B-9008-C6F01B920C12}" destId="{D391CBA2-3A26-4910-B08A-3620BA17A3BE}" srcOrd="0" destOrd="0" presId="urn:microsoft.com/office/officeart/2009/layout/CircleArrowProcess"/>
    <dgm:cxn modelId="{B2411378-B2CC-4491-B4AB-016B6854A692}" type="presParOf" srcId="{D391CBA2-3A26-4910-B08A-3620BA17A3BE}" destId="{028DB2E7-5B66-4CA4-B2D8-3E91F5E4E501}" srcOrd="0" destOrd="0" presId="urn:microsoft.com/office/officeart/2009/layout/CircleArrowProcess"/>
    <dgm:cxn modelId="{5D9C8238-39E4-44BA-82FD-4BAF6B7AFC0A}" type="presParOf" srcId="{C30A3682-96BC-423B-9008-C6F01B920C12}" destId="{5F98FF7B-E3EA-4B00-ABFA-E96D5CCB3BFB}" srcOrd="1" destOrd="0" presId="urn:microsoft.com/office/officeart/2009/layout/CircleArrowProcess"/>
    <dgm:cxn modelId="{B793E342-B853-47C8-A84B-2EAE0D1ACA33}" type="presParOf" srcId="{C30A3682-96BC-423B-9008-C6F01B920C12}" destId="{183DB425-B57E-4908-890D-2A5A14E0BBD1}" srcOrd="2" destOrd="0" presId="urn:microsoft.com/office/officeart/2009/layout/CircleArrowProcess"/>
    <dgm:cxn modelId="{E27A60E0-8B03-49F7-8F7B-A21CFE107D41}" type="presParOf" srcId="{183DB425-B57E-4908-890D-2A5A14E0BBD1}" destId="{786338AF-22EC-4589-8D89-DEE4869CF0E8}" srcOrd="0" destOrd="0" presId="urn:microsoft.com/office/officeart/2009/layout/CircleArrowProcess"/>
    <dgm:cxn modelId="{AEFA1725-DDC4-4363-99C7-83722BAA6F36}" type="presParOf" srcId="{C30A3682-96BC-423B-9008-C6F01B920C12}" destId="{27BF33A1-E291-40C9-AEAC-5CDE4743952F}" srcOrd="3" destOrd="0" presId="urn:microsoft.com/office/officeart/2009/layout/CircleArrowProcess"/>
    <dgm:cxn modelId="{20340825-782A-4918-9841-7CAD3579C987}" type="presParOf" srcId="{C30A3682-96BC-423B-9008-C6F01B920C12}" destId="{CCAD9487-C6ED-42DF-A848-B0C85B4036C2}" srcOrd="4" destOrd="0" presId="urn:microsoft.com/office/officeart/2009/layout/CircleArrowProcess"/>
    <dgm:cxn modelId="{3FA91B8C-267D-4001-864A-8315C2C09649}" type="presParOf" srcId="{CCAD9487-C6ED-42DF-A848-B0C85B4036C2}" destId="{5B11949F-D301-4A0C-94BB-CBDA104823A9}" srcOrd="0" destOrd="0" presId="urn:microsoft.com/office/officeart/2009/layout/CircleArrowProcess"/>
    <dgm:cxn modelId="{18ED901F-5ABA-4DDD-B9C1-A7E0753660BB}" type="presParOf" srcId="{C30A3682-96BC-423B-9008-C6F01B920C12}" destId="{A324D57F-A15A-4F29-B349-BBE9D18B121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DB2E7-5B66-4CA4-B2D8-3E91F5E4E501}">
      <dsp:nvSpPr>
        <dsp:cNvPr id="0" name=""/>
        <dsp:cNvSpPr/>
      </dsp:nvSpPr>
      <dsp:spPr>
        <a:xfrm>
          <a:off x="2889688" y="-939822"/>
          <a:ext cx="2515001" cy="251538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96969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8FF7B-E3EA-4B00-ABFA-E96D5CCB3BFB}">
      <dsp:nvSpPr>
        <dsp:cNvPr id="0" name=""/>
        <dsp:cNvSpPr/>
      </dsp:nvSpPr>
      <dsp:spPr>
        <a:xfrm>
          <a:off x="3488394" y="68047"/>
          <a:ext cx="1397537" cy="698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50" kern="1200" dirty="0">
              <a:latin typeface="Bahnschrift Light Condensed" panose="020B0502040204020203" pitchFamily="34" charset="0"/>
            </a:rPr>
            <a:t>The Samples of the gesture are collected and stored in the  form of records  </a:t>
          </a:r>
        </a:p>
      </dsp:txBody>
      <dsp:txXfrm>
        <a:off x="3488394" y="68047"/>
        <a:ext cx="1397537" cy="698601"/>
      </dsp:txXfrm>
    </dsp:sp>
    <dsp:sp modelId="{786338AF-22EC-4589-8D89-DEE4869CF0E8}">
      <dsp:nvSpPr>
        <dsp:cNvPr id="0" name=""/>
        <dsp:cNvSpPr/>
      </dsp:nvSpPr>
      <dsp:spPr>
        <a:xfrm>
          <a:off x="2251540" y="1005333"/>
          <a:ext cx="2515001" cy="251538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FF9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F33A1-E291-40C9-AEAC-5CDE4743952F}">
      <dsp:nvSpPr>
        <dsp:cNvPr id="0" name=""/>
        <dsp:cNvSpPr/>
      </dsp:nvSpPr>
      <dsp:spPr>
        <a:xfrm>
          <a:off x="2853404" y="1930441"/>
          <a:ext cx="1397537" cy="698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Bahnschrift Light Condensed" panose="020B0502040204020203" pitchFamily="34" charset="0"/>
            </a:rPr>
            <a:t>When the Actions are been performed the system will collect the data.</a:t>
          </a:r>
        </a:p>
      </dsp:txBody>
      <dsp:txXfrm>
        <a:off x="2853404" y="1930441"/>
        <a:ext cx="1397537" cy="698601"/>
      </dsp:txXfrm>
    </dsp:sp>
    <dsp:sp modelId="{5B11949F-D301-4A0C-94BB-CBDA104823A9}">
      <dsp:nvSpPr>
        <dsp:cNvPr id="0" name=""/>
        <dsp:cNvSpPr/>
      </dsp:nvSpPr>
      <dsp:spPr>
        <a:xfrm>
          <a:off x="3180829" y="2968605"/>
          <a:ext cx="2160775" cy="21616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4D57F-A15A-4F29-B349-BBE9D18B1213}">
      <dsp:nvSpPr>
        <dsp:cNvPr id="0" name=""/>
        <dsp:cNvSpPr/>
      </dsp:nvSpPr>
      <dsp:spPr>
        <a:xfrm>
          <a:off x="3552409" y="3817489"/>
          <a:ext cx="1397537" cy="698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Bahnschrift Light Condensed" panose="020B0502040204020203" pitchFamily="34" charset="0"/>
            </a:rPr>
            <a:t>Prediction will be done depending on the collected samples and the collected data</a:t>
          </a:r>
        </a:p>
      </dsp:txBody>
      <dsp:txXfrm>
        <a:off x="3552409" y="3817489"/>
        <a:ext cx="1397537" cy="698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9062C-9A95-497B-BE44-F02982D1651D}" type="datetimeFigureOut">
              <a:rPr lang="en-IN" smtClean="0"/>
              <a:pPr/>
              <a:t>02-04-2019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350F9-4CC2-47B4-B0DA-BFCC8ABAD29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69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6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60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49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7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479555" y="2914476"/>
            <a:ext cx="4712805" cy="4577051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9" y="-432724"/>
            <a:ext cx="4091439" cy="2547835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0" y="3671767"/>
            <a:ext cx="7562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569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914400" y="3228733"/>
            <a:ext cx="6766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914400" y="4599539"/>
            <a:ext cx="6766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25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375233" y="2369500"/>
            <a:ext cx="7680400" cy="3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»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41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22" name="Google Shape;122;p9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7" name="Google Shape;127;p9"/>
          <p:cNvSpPr txBox="1">
            <a:spLocks noGrp="1"/>
          </p:cNvSpPr>
          <p:nvPr>
            <p:ph type="body" idx="1"/>
          </p:nvPr>
        </p:nvSpPr>
        <p:spPr>
          <a:xfrm>
            <a:off x="1463700" y="5367067"/>
            <a:ext cx="9264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grpSp>
        <p:nvGrpSpPr>
          <p:cNvPr id="128" name="Google Shape;128;p9"/>
          <p:cNvGrpSpPr/>
          <p:nvPr/>
        </p:nvGrpSpPr>
        <p:grpSpPr>
          <a:xfrm>
            <a:off x="9055511" y="4242100"/>
            <a:ext cx="3136191" cy="3045851"/>
            <a:chOff x="6172200" y="2656118"/>
            <a:chExt cx="2971754" cy="2886151"/>
          </a:xfrm>
        </p:grpSpPr>
        <p:sp>
          <p:nvSpPr>
            <p:cNvPr id="129" name="Google Shape;129;p9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99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8229600" y="3541492"/>
            <a:ext cx="3962339" cy="384820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42" y="-304036"/>
            <a:ext cx="2884748" cy="17964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75233" y="2369500"/>
            <a:ext cx="7680400" cy="3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733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1993335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1" r:id="rId3"/>
    <p:sldLayoutId id="2147483875" r:id="rId4"/>
    <p:sldLayoutId id="214748387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862148" y="2419838"/>
            <a:ext cx="75620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-IN" sz="3600" dirty="0"/>
              <a:t>Sign Language Translator Using Machine Learning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00849" y="4370680"/>
            <a:ext cx="5297805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buClr>
                <a:schemeClr val="dk1"/>
              </a:buClr>
              <a:buSzPts val="1100"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    Presented By</a:t>
            </a:r>
          </a:p>
          <a:p>
            <a:pPr marL="609585" indent="-474121" algn="just">
              <a:spcBef>
                <a:spcPts val="800"/>
              </a:spcBef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  Mavuluru Viswajith Reddy (111515106083)</a:t>
            </a:r>
          </a:p>
          <a:p>
            <a:pPr algn="just">
              <a:spcBef>
                <a:spcPts val="0"/>
              </a:spcBef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    Kollipara Hemanth Gupta (111515106064)</a:t>
            </a:r>
          </a:p>
          <a:p>
            <a:pPr algn="just">
              <a:spcBef>
                <a:spcPts val="0"/>
              </a:spcBef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    Malepati kalyan Kumar Chowdary (111515106076)</a:t>
            </a:r>
          </a:p>
          <a:p>
            <a:pPr algn="just">
              <a:spcBef>
                <a:spcPts val="0"/>
              </a:spcBef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     Madana Naren Guru Sai (111515106070)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2825" y="4370680"/>
            <a:ext cx="5828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Clr>
                <a:srgbClr val="000000"/>
              </a:buClr>
            </a:pPr>
            <a:r>
              <a:rPr lang="en-IN" sz="20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Under The Guidance of </a:t>
            </a:r>
            <a:r>
              <a:rPr lang="en-IN" sz="2000" b="1" kern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Dr.K.Helenprabha,M.E.,Ph.D</a:t>
            </a:r>
            <a:r>
              <a:rPr lang="en-IN" sz="2000" b="1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lang="en-IN" sz="2000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2148" y="1453664"/>
            <a:ext cx="103457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b="1" dirty="0">
                <a:solidFill>
                  <a:srgbClr val="FF9900"/>
                </a:solidFill>
              </a:rPr>
              <a:t>DEPARTMENT OF E</a:t>
            </a:r>
            <a:r>
              <a:rPr lang="en-IN" sz="2000" b="1" dirty="0">
                <a:solidFill>
                  <a:srgbClr val="FF9900"/>
                </a:solidFill>
              </a:rPr>
              <a:t>LECTRONICS AND COMMUINICATION ENGINEERING</a:t>
            </a:r>
            <a:endParaRPr lang="en" sz="3200" b="1" dirty="0">
              <a:solidFill>
                <a:srgbClr val="FF99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B0A63-828A-4712-9938-EF90300D7C8F}"/>
              </a:ext>
            </a:extLst>
          </p:cNvPr>
          <p:cNvSpPr txBox="1"/>
          <p:nvPr/>
        </p:nvSpPr>
        <p:spPr>
          <a:xfrm>
            <a:off x="984068" y="876623"/>
            <a:ext cx="1022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R.M.D ENGINEERING COLLEGE</a:t>
            </a:r>
          </a:p>
        </p:txBody>
      </p:sp>
    </p:spTree>
    <p:extLst>
      <p:ext uri="{BB962C8B-B14F-4D97-AF65-F5344CB8AC3E}">
        <p14:creationId xmlns:p14="http://schemas.microsoft.com/office/powerpoint/2010/main" val="85352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ctrTitle" idx="4294967295"/>
          </p:nvPr>
        </p:nvSpPr>
        <p:spPr>
          <a:xfrm>
            <a:off x="705394" y="1706880"/>
            <a:ext cx="7054850" cy="82677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IN">
                <a:solidFill>
                  <a:srgbClr val="81D1EC"/>
                </a:solidFill>
              </a:rPr>
              <a:t>     FEATURES </a:t>
            </a:r>
            <a:endParaRPr sz="4000" dirty="0">
              <a:solidFill>
                <a:srgbClr val="81D1EC"/>
              </a:solidFill>
            </a:endParaRPr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4294967295"/>
          </p:nvPr>
        </p:nvSpPr>
        <p:spPr>
          <a:xfrm>
            <a:off x="1254281" y="2559530"/>
            <a:ext cx="7959634" cy="32227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/>
              <a:t>It can store the Samples in the form of records and can predict the outcome in fast and accurate way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Teaching new instructions is much simpler and doesn’t need any coding or technical skill.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Prediction rate can be increases by the load store of the records.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The Records can be easily shared with the devices with any cables.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30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Roboto Condensed"/>
              </a:rPr>
              <a:t>      SVM :</a:t>
            </a:r>
            <a:endParaRPr lang="en-US" dirty="0">
              <a:latin typeface="Roboto Condense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buFont typeface="Courier New" pitchFamily="49" charset="0"/>
              <a:buChar char="o"/>
            </a:pPr>
            <a:r>
              <a:rPr lang="en-US" sz="1800" dirty="0">
                <a:cs typeface="Times New Roman" pitchFamily="18" charset="0"/>
              </a:rPr>
              <a:t>Support vector machines (SVMs), also known as support vector networks, are a set of related supervised learning methods used for classification and regression. Given a set of training examples, each marked as belonging to one of two categories, an SVM training algorithm builds a model that predicts whether a new example falls into one category or the </a:t>
            </a:r>
            <a:r>
              <a:rPr lang="en-US" sz="1800" dirty="0" err="1">
                <a:cs typeface="Times New Roman" pitchFamily="18" charset="0"/>
              </a:rPr>
              <a:t>other.In</a:t>
            </a:r>
            <a:r>
              <a:rPr lang="en-US" sz="1800" dirty="0">
                <a:cs typeface="Times New Roman" pitchFamily="18" charset="0"/>
              </a:rPr>
              <a:t> addition to performing linear classification, SVMs can efficiently perform a non-linear classification using what is called the kernel trick, implicitly mapping their inputs into high-dimensional feature spaces.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1026" name="AutoShape 2" descr="Image result for SV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71072" cy="3617081"/>
          </a:xfrm>
          <a:prstGeom prst="rect">
            <a:avLst/>
          </a:prstGeom>
        </p:spPr>
      </p:pic>
      <p:pic>
        <p:nvPicPr>
          <p:cNvPr id="9" name="Picture 8" descr="0__8gKP1fgfOa7JLxO_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2" y="0"/>
            <a:ext cx="5057956" cy="3636712"/>
          </a:xfrm>
          <a:prstGeom prst="rect">
            <a:avLst/>
          </a:prstGeom>
        </p:spPr>
      </p:pic>
      <p:pic>
        <p:nvPicPr>
          <p:cNvPr id="10" name="Picture 9" descr="SVM-RBF-Iri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07" y="3752490"/>
            <a:ext cx="4981757" cy="3105510"/>
          </a:xfrm>
          <a:prstGeom prst="rect">
            <a:avLst/>
          </a:prstGeom>
        </p:spPr>
      </p:pic>
      <p:pic>
        <p:nvPicPr>
          <p:cNvPr id="11" name="Picture 10" descr="rlCdLqV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54" y="3373216"/>
            <a:ext cx="4373880" cy="3596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D3107-592E-4C38-AA1C-25B16959D0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2975-F8C1-4889-A634-6A4E42536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" t="-5460" r="3125" b="5481"/>
          <a:stretch/>
        </p:blipFill>
        <p:spPr>
          <a:xfrm>
            <a:off x="963167" y="1678328"/>
            <a:ext cx="8808325" cy="4254587"/>
          </a:xfrm>
          <a:prstGeom prst="rect">
            <a:avLst/>
          </a:prstGeom>
        </p:spPr>
      </p:pic>
      <p:sp>
        <p:nvSpPr>
          <p:cNvPr id="6" name="Google Shape;209;p18">
            <a:extLst>
              <a:ext uri="{FF2B5EF4-FFF2-40B4-BE49-F238E27FC236}">
                <a16:creationId xmlns:a16="http://schemas.microsoft.com/office/drawing/2014/main" id="{8FE668B4-2663-416A-827B-026B2BCA4A17}"/>
              </a:ext>
            </a:extLst>
          </p:cNvPr>
          <p:cNvSpPr txBox="1">
            <a:spLocks/>
          </p:cNvSpPr>
          <p:nvPr/>
        </p:nvSpPr>
        <p:spPr>
          <a:xfrm>
            <a:off x="832716" y="1371215"/>
            <a:ext cx="705485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4000" kern="0" dirty="0">
                <a:solidFill>
                  <a:srgbClr val="FF9900"/>
                </a:solidFill>
              </a:rPr>
              <a:t>      DESIGN PLAN</a:t>
            </a:r>
          </a:p>
        </p:txBody>
      </p:sp>
    </p:spTree>
    <p:extLst>
      <p:ext uri="{BB962C8B-B14F-4D97-AF65-F5344CB8AC3E}">
        <p14:creationId xmlns:p14="http://schemas.microsoft.com/office/powerpoint/2010/main" val="19831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7105984D-45FE-4AC3-99D9-E510256D51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73A7E-33CD-45A6-BAB9-0284234B21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" r="7725" b="8097"/>
          <a:stretch/>
        </p:blipFill>
        <p:spPr>
          <a:xfrm>
            <a:off x="1" y="0"/>
            <a:ext cx="3038528" cy="3729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C7BBAB-0F40-4380-B9C5-AD965DDA7A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" r="4956"/>
          <a:stretch/>
        </p:blipFill>
        <p:spPr>
          <a:xfrm>
            <a:off x="4455606" y="-1"/>
            <a:ext cx="2830257" cy="37826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ED729A-58D1-480F-9B05-314BDC8F88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t="4698" r="11450" b="9673"/>
          <a:stretch/>
        </p:blipFill>
        <p:spPr>
          <a:xfrm>
            <a:off x="4788048" y="3804809"/>
            <a:ext cx="2165372" cy="30730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1DBF91-CB1D-4674-B08F-DD916D89D9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" r="11450"/>
          <a:stretch/>
        </p:blipFill>
        <p:spPr>
          <a:xfrm>
            <a:off x="9360130" y="3763868"/>
            <a:ext cx="2165373" cy="3126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CF6E7E-1670-4A32-8C5B-A932EDAB93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" t="35428" r="3740" b="5651"/>
          <a:stretch/>
        </p:blipFill>
        <p:spPr>
          <a:xfrm>
            <a:off x="0" y="3729318"/>
            <a:ext cx="3657600" cy="3148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177B3B-DD1E-46FB-BCD3-0121CDB9A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t="30984" r="3100" b="5397"/>
          <a:stretch/>
        </p:blipFill>
        <p:spPr>
          <a:xfrm>
            <a:off x="8262850" y="-1"/>
            <a:ext cx="3929150" cy="376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6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10101-50C3-47FD-8707-D848B11508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E6E02-BD95-4139-8DF1-073255973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29" y="254193"/>
            <a:ext cx="6017341" cy="63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3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9040-89C8-4A8E-8DFE-5B6ECB8A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86" y="474452"/>
            <a:ext cx="7433867" cy="585887"/>
          </a:xfrm>
        </p:spPr>
        <p:txBody>
          <a:bodyPr/>
          <a:lstStyle/>
          <a:p>
            <a:r>
              <a:rPr lang="en-IN" dirty="0"/>
              <a:t>   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87DAF-3822-439E-8C20-7AF5D9B05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9188" y="1058284"/>
            <a:ext cx="7680400" cy="5255429"/>
          </a:xfrm>
        </p:spPr>
        <p:txBody>
          <a:bodyPr/>
          <a:lstStyle/>
          <a:p>
            <a:pPr fontAlgn="t">
              <a:buFont typeface="Courier New" panose="02070309020205020404" pitchFamily="49" charset="0"/>
              <a:buChar char="o"/>
            </a:pPr>
            <a:r>
              <a:rPr lang="en-IN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Mohammed Elmahguibi</a:t>
            </a:r>
            <a:endParaRPr lang="en-IN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IN" dirty="0"/>
              <a:t>Jian wu, LU sun.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IN" dirty="0"/>
              <a:t>Roozbeh Jafari.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IN" dirty="0" err="1"/>
              <a:t>A.B.Grieve</a:t>
            </a:r>
            <a:r>
              <a:rPr lang="en-IN" dirty="0"/>
              <a:t> Smith.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IN" dirty="0"/>
              <a:t>Suharjito, Ricky Anderson.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IN" dirty="0" err="1"/>
              <a:t>Muttaki</a:t>
            </a:r>
            <a:r>
              <a:rPr lang="en-IN" dirty="0"/>
              <a:t> Hassan.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IN" dirty="0"/>
              <a:t>Tanvir Hossian Sajib  and </a:t>
            </a:r>
            <a:r>
              <a:rPr lang="en-IN" dirty="0" err="1"/>
              <a:t>Mrinmoy</a:t>
            </a:r>
            <a:r>
              <a:rPr lang="en-IN" dirty="0"/>
              <a:t> </a:t>
            </a:r>
            <a:r>
              <a:rPr lang="en-IN" dirty="0" err="1"/>
              <a:t>Dey</a:t>
            </a:r>
            <a:r>
              <a:rPr lang="en-IN" dirty="0"/>
              <a:t>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US" dirty="0"/>
              <a:t>Ahmed, S., Islam, R., </a:t>
            </a:r>
            <a:r>
              <a:rPr lang="en-US" dirty="0" err="1"/>
              <a:t>Zishan</a:t>
            </a:r>
            <a:r>
              <a:rPr lang="en-US" dirty="0"/>
              <a:t>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US" dirty="0" err="1"/>
              <a:t>Rachana</a:t>
            </a:r>
            <a:r>
              <a:rPr lang="en-US" dirty="0"/>
              <a:t> </a:t>
            </a:r>
            <a:r>
              <a:rPr lang="en-US" dirty="0" err="1"/>
              <a:t>kamat,AishwaryaDanoji</a:t>
            </a:r>
            <a:r>
              <a:rPr lang="en-US" dirty="0"/>
              <a:t>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US" dirty="0" err="1"/>
              <a:t>SachinBhat</a:t>
            </a:r>
            <a:r>
              <a:rPr lang="en-US" dirty="0"/>
              <a:t>, </a:t>
            </a:r>
            <a:r>
              <a:rPr lang="en-US" dirty="0" err="1"/>
              <a:t>AmrutheshM</a:t>
            </a:r>
            <a:r>
              <a:rPr lang="en-US" dirty="0"/>
              <a:t>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US" dirty="0" err="1"/>
              <a:t>Abjhijt</a:t>
            </a:r>
            <a:r>
              <a:rPr lang="en-US" dirty="0"/>
              <a:t> </a:t>
            </a:r>
            <a:r>
              <a:rPr lang="en-US" dirty="0" err="1"/>
              <a:t>Auti</a:t>
            </a:r>
            <a:r>
              <a:rPr lang="en-US" dirty="0"/>
              <a:t>, V. G. </a:t>
            </a:r>
            <a:r>
              <a:rPr lang="en-US" dirty="0" err="1"/>
              <a:t>Puranik</a:t>
            </a:r>
            <a:r>
              <a:rPr lang="en-US" dirty="0"/>
              <a:t>.</a:t>
            </a:r>
          </a:p>
          <a:p>
            <a:pPr fontAlgn="t">
              <a:buFont typeface="Courier New" panose="02070309020205020404" pitchFamily="49" charset="0"/>
              <a:buChar char="o"/>
            </a:pPr>
            <a:r>
              <a:rPr lang="en-US" dirty="0" err="1"/>
              <a:t>Praveenkumar</a:t>
            </a:r>
            <a:r>
              <a:rPr lang="en-US" dirty="0"/>
              <a:t> S </a:t>
            </a:r>
            <a:r>
              <a:rPr lang="en-US" dirty="0" err="1"/>
              <a:t>Havalagi</a:t>
            </a:r>
            <a:r>
              <a:rPr lang="en-US" dirty="0"/>
              <a:t>.</a:t>
            </a:r>
          </a:p>
          <a:p>
            <a:pPr fontAlgn="t">
              <a:buFont typeface="Courier New" panose="02070309020205020404" pitchFamily="49" charset="0"/>
              <a:buChar char="o"/>
            </a:pPr>
            <a:endParaRPr lang="en-US" dirty="0"/>
          </a:p>
          <a:p>
            <a:pPr fontAlgn="t">
              <a:buFont typeface="Courier New" panose="02070309020205020404" pitchFamily="49" charset="0"/>
              <a:buChar char="o"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D58E5-4C8D-4759-9893-09CEE0BBFB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206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06DBA-AB04-48D7-91B6-A36AA2A874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3F195-6241-4B49-899A-47AE2D79A5C3}"/>
              </a:ext>
            </a:extLst>
          </p:cNvPr>
          <p:cNvSpPr txBox="1">
            <a:spLocks/>
          </p:cNvSpPr>
          <p:nvPr/>
        </p:nvSpPr>
        <p:spPr>
          <a:xfrm>
            <a:off x="3763700" y="2882400"/>
            <a:ext cx="46644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4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4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4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4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4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4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4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4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IN" sz="5400" kern="0" dirty="0">
                <a:latin typeface="Bahnschrift SemiBold SemiConden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68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ctrTitle" idx="4294967295"/>
          </p:nvPr>
        </p:nvSpPr>
        <p:spPr>
          <a:xfrm>
            <a:off x="705394" y="1706880"/>
            <a:ext cx="7054850" cy="82677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IN" dirty="0">
                <a:solidFill>
                  <a:srgbClr val="81D1EC"/>
                </a:solidFill>
              </a:rPr>
              <a:t>         OBJECTIVE</a:t>
            </a:r>
            <a:endParaRPr sz="4000" dirty="0">
              <a:solidFill>
                <a:srgbClr val="81D1EC"/>
              </a:solidFill>
            </a:endParaRPr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4294967295"/>
          </p:nvPr>
        </p:nvSpPr>
        <p:spPr>
          <a:xfrm>
            <a:off x="1099005" y="2507771"/>
            <a:ext cx="7959634" cy="32227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/>
              <a:t> The  communication between normal person and deaf/dumb person is always challenging task. 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Sign language is the main communication medium of the impaired people. It contain gestures instead of sound to elaborate the meaning.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This project enables communication between dumb/deaf people and common people.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405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677" y="1748200"/>
            <a:ext cx="9817683" cy="4495846"/>
          </a:xfrm>
        </p:spPr>
        <p:txBody>
          <a:bodyPr/>
          <a:lstStyle/>
          <a:p>
            <a:pPr>
              <a:buNone/>
            </a:pPr>
            <a:r>
              <a:rPr lang="en-IN" dirty="0"/>
              <a:t>     </a:t>
            </a:r>
          </a:p>
          <a:p>
            <a:pPr marL="135464" indent="0">
              <a:buNone/>
            </a:pPr>
            <a:r>
              <a:rPr lang="en-IN" dirty="0">
                <a:solidFill>
                  <a:srgbClr val="3796BF"/>
                </a:solidFill>
              </a:rPr>
              <a:t>        Existing Method :</a:t>
            </a:r>
          </a:p>
          <a:p>
            <a:pPr>
              <a:buNone/>
            </a:pPr>
            <a:r>
              <a:rPr lang="en-IN" dirty="0"/>
              <a:t>                Conversion of sign language into audio/display by recognising of gestures         with limited data set which involves more time. 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 marL="135464" indent="0">
              <a:buNone/>
            </a:pPr>
            <a:r>
              <a:rPr lang="en-IN" dirty="0">
                <a:solidFill>
                  <a:srgbClr val="3796BF"/>
                </a:solidFill>
              </a:rPr>
              <a:t>       Proposed Method :</a:t>
            </a:r>
          </a:p>
          <a:p>
            <a:pPr>
              <a:buNone/>
            </a:pPr>
            <a:r>
              <a:rPr lang="en-IN" dirty="0"/>
              <a:t>            The recognition rate of gestures is increased and the portable nature of the              device helps the users to obtain results in quicker and efficiently by the use of machine learning.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37095"/>
              </p:ext>
            </p:extLst>
          </p:nvPr>
        </p:nvGraphicFramePr>
        <p:xfrm>
          <a:off x="1732490" y="506338"/>
          <a:ext cx="10191879" cy="611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04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79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465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</a:t>
                      </a:r>
                      <a:r>
                        <a:rPr lang="en-IN" baseline="0" dirty="0"/>
                        <a:t> Of The Author</a:t>
                      </a:r>
                      <a:endParaRPr lang="en-US" dirty="0"/>
                    </a:p>
                  </a:txBody>
                  <a:tcPr>
                    <a:solidFill>
                      <a:srgbClr val="5556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Title</a:t>
                      </a:r>
                      <a:r>
                        <a:rPr lang="en-IN" sz="1800" baseline="0" dirty="0"/>
                        <a:t> Of The Journal</a:t>
                      </a:r>
                      <a:endParaRPr lang="en-US" sz="1800" dirty="0"/>
                    </a:p>
                  </a:txBody>
                  <a:tcPr>
                    <a:solidFill>
                      <a:srgbClr val="5556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Journal</a:t>
                      </a:r>
                      <a:r>
                        <a:rPr lang="en-IN" sz="1800" baseline="0" dirty="0"/>
                        <a:t> Name, Volume, Year</a:t>
                      </a:r>
                      <a:endParaRPr lang="en-US" sz="1800" dirty="0"/>
                    </a:p>
                  </a:txBody>
                  <a:tcPr>
                    <a:solidFill>
                      <a:srgbClr val="5556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Abstract</a:t>
                      </a:r>
                      <a:endParaRPr lang="en-US" dirty="0"/>
                    </a:p>
                  </a:txBody>
                  <a:tcPr>
                    <a:solidFill>
                      <a:srgbClr val="5556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Limitation</a:t>
                      </a:r>
                      <a:endParaRPr lang="en-US" dirty="0"/>
                    </a:p>
                  </a:txBody>
                  <a:tcPr>
                    <a:solidFill>
                      <a:srgbClr val="5556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364">
                <a:tc>
                  <a:txBody>
                    <a:bodyPr/>
                    <a:lstStyle/>
                    <a:p>
                      <a:r>
                        <a:rPr lang="en-IN" sz="1050" dirty="0"/>
                        <a:t>1.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Mohammed Elmahguibi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 language Translator and Gesture Recognition.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978-1-4673-6857-1,</a:t>
                      </a:r>
                    </a:p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IEEE.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develop a Data Acquisition and Control system(DAC)that translates sign language into text that can be read by anyone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Similar readings for letters which appear alike may affect results.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197">
                <a:tc>
                  <a:txBody>
                    <a:bodyPr/>
                    <a:lstStyle/>
                    <a:p>
                      <a:r>
                        <a:rPr lang="en-IN" sz="1050" dirty="0"/>
                        <a:t>2.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Jian wu, LU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sun</a:t>
                      </a:r>
                    </a:p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Roozbeh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Jafari.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wearable system for recognition American Sign Language in Real time Using  IMU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Surface EMG Sensors.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JBHI-00032</a:t>
                      </a:r>
                    </a:p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IEEE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Translates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signs into text/speech by IMU</a:t>
                      </a:r>
                    </a:p>
                    <a:p>
                      <a:pPr algn="l"/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EMG.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Computational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efficiency is less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109">
                <a:tc>
                  <a:txBody>
                    <a:bodyPr/>
                    <a:lstStyle/>
                    <a:p>
                      <a:r>
                        <a:rPr lang="en-IN" sz="1050" dirty="0"/>
                        <a:t>3.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A.B.Grieve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Smith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 synth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134-145</a:t>
                      </a:r>
                    </a:p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IEEE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sign language synthesis application using Web3d and Perl.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set recognition rate is less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6551">
                <a:tc>
                  <a:txBody>
                    <a:bodyPr/>
                    <a:lstStyle/>
                    <a:p>
                      <a:r>
                        <a:rPr lang="en-IN" sz="1050" dirty="0"/>
                        <a:t>4.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Suharjito, Ricky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Anderson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 language recognition </a:t>
                      </a:r>
                    </a:p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systems for deaf/mute people.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116-2017/441-448</a:t>
                      </a:r>
                    </a:p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Referred  from Cambridge.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acquisition method for sign language conversion.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sign in different countries and difference in limitation set.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5483">
                <a:tc>
                  <a:txBody>
                    <a:bodyPr/>
                    <a:lstStyle/>
                    <a:p>
                      <a:r>
                        <a:rPr lang="en-IN" sz="1050" dirty="0"/>
                        <a:t>5.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Muttaki Hassan,</a:t>
                      </a:r>
                    </a:p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Tanvir Hossian Sajib  and Mrinmoy Dey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 Learning Based  </a:t>
                      </a:r>
                    </a:p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Approach for the detection And Recognition of Bangla Sign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Language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978-1-5090-5421-3/16</a:t>
                      </a:r>
                    </a:p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IEEE.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</a:t>
                      </a:r>
                      <a:r>
                        <a:rPr lang="en-IN" sz="105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gesture recognition is performed using HOG (HISTOGRAM OF ORIENTED  Gradients).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portable in nature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209;p18">
            <a:extLst>
              <a:ext uri="{FF2B5EF4-FFF2-40B4-BE49-F238E27FC236}">
                <a16:creationId xmlns:a16="http://schemas.microsoft.com/office/drawing/2014/main" id="{536B10ED-7165-4916-B191-B56F3A574993}"/>
              </a:ext>
            </a:extLst>
          </p:cNvPr>
          <p:cNvSpPr txBox="1">
            <a:spLocks/>
          </p:cNvSpPr>
          <p:nvPr/>
        </p:nvSpPr>
        <p:spPr>
          <a:xfrm rot="16200000">
            <a:off x="-2298044" y="3015615"/>
            <a:ext cx="685800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i="1" kern="0" dirty="0">
                <a:solidFill>
                  <a:srgbClr val="81D1EC"/>
                </a:solidFill>
              </a:rPr>
              <a:t>LITERATURE</a:t>
            </a:r>
            <a:r>
              <a:rPr lang="en-IN" kern="0" dirty="0">
                <a:solidFill>
                  <a:srgbClr val="81D1EC"/>
                </a:solidFill>
              </a:rPr>
              <a:t> SURVEY</a:t>
            </a:r>
            <a:endParaRPr lang="en-IN" sz="4000" kern="0" dirty="0">
              <a:solidFill>
                <a:srgbClr val="81D1E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ctrTitle" idx="4294967295"/>
          </p:nvPr>
        </p:nvSpPr>
        <p:spPr>
          <a:xfrm>
            <a:off x="550119" y="1247209"/>
            <a:ext cx="7054850" cy="82677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IN" dirty="0">
                <a:solidFill>
                  <a:srgbClr val="4BB5D9"/>
                </a:solidFill>
              </a:rPr>
              <a:t>      WORK PLAN</a:t>
            </a:r>
            <a:endParaRPr sz="4000" dirty="0">
              <a:solidFill>
                <a:srgbClr val="4BB5D9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BE7F4FD-D0F8-4167-8086-C025CD87F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397969"/>
              </p:ext>
            </p:extLst>
          </p:nvPr>
        </p:nvGraphicFramePr>
        <p:xfrm>
          <a:off x="1166947" y="1506581"/>
          <a:ext cx="7802880" cy="5225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636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78C5688-C08B-49BE-8227-EA44F5D82910}"/>
              </a:ext>
            </a:extLst>
          </p:cNvPr>
          <p:cNvSpPr/>
          <p:nvPr/>
        </p:nvSpPr>
        <p:spPr>
          <a:xfrm>
            <a:off x="1170112" y="3001285"/>
            <a:ext cx="1905372" cy="2842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697" y="1152935"/>
            <a:ext cx="7680400" cy="907600"/>
          </a:xfrm>
        </p:spPr>
        <p:txBody>
          <a:bodyPr/>
          <a:lstStyle/>
          <a:p>
            <a:r>
              <a:rPr lang="en-IN" dirty="0"/>
              <a:t>      BLOCK DIAGRAM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1290350" y="3312640"/>
            <a:ext cx="1699404" cy="923026"/>
          </a:xfrm>
          <a:prstGeom prst="rect">
            <a:avLst/>
          </a:prstGeom>
          <a:solidFill>
            <a:srgbClr val="4BB5D9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Flex sensors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3084869" y="3868249"/>
            <a:ext cx="3975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56563" y="3428302"/>
            <a:ext cx="1061049" cy="921438"/>
          </a:xfrm>
          <a:prstGeom prst="rect">
            <a:avLst/>
          </a:prstGeom>
          <a:solidFill>
            <a:srgbClr val="3796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Arduino</a:t>
            </a:r>
            <a:r>
              <a:rPr lang="en-IN" dirty="0"/>
              <a:t> </a:t>
            </a:r>
            <a:r>
              <a:rPr lang="en-IN"/>
              <a:t>nano</a:t>
            </a:r>
            <a:endParaRPr lang="en-US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4546079" y="3273027"/>
            <a:ext cx="290711" cy="505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5812475" y="3324786"/>
            <a:ext cx="335527" cy="505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215603" y="2992057"/>
            <a:ext cx="3795623" cy="1906437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6484435" y="3410061"/>
            <a:ext cx="1423358" cy="109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collection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 rot="10800000" flipH="1" flipV="1">
            <a:off x="8384833" y="3438445"/>
            <a:ext cx="1274122" cy="1075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Analysis</a:t>
            </a:r>
            <a:endParaRPr lang="en-US" dirty="0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10015999" y="3885502"/>
            <a:ext cx="3387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411280" y="3366600"/>
            <a:ext cx="1095554" cy="92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Monitor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4C7A8-44ED-421B-A91E-DF3D4D0C9083}"/>
              </a:ext>
            </a:extLst>
          </p:cNvPr>
          <p:cNvSpPr txBox="1"/>
          <p:nvPr/>
        </p:nvSpPr>
        <p:spPr>
          <a:xfrm>
            <a:off x="4764513" y="2937390"/>
            <a:ext cx="118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Bluetooth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F7C5D3-7AAB-4164-A8EA-1884ABC7490E}"/>
              </a:ext>
            </a:extLst>
          </p:cNvPr>
          <p:cNvSpPr/>
          <p:nvPr/>
        </p:nvSpPr>
        <p:spPr>
          <a:xfrm>
            <a:off x="6889630" y="2463792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(Machine Learning)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46417D-1226-458F-944B-FAF1367352B5}"/>
              </a:ext>
            </a:extLst>
          </p:cNvPr>
          <p:cNvSpPr/>
          <p:nvPr/>
        </p:nvSpPr>
        <p:spPr>
          <a:xfrm>
            <a:off x="1298976" y="4478209"/>
            <a:ext cx="1699404" cy="923026"/>
          </a:xfrm>
          <a:prstGeom prst="rect">
            <a:avLst/>
          </a:prstGeom>
          <a:solidFill>
            <a:srgbClr val="4BB5D9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MPU6050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83A506-BDA2-4ECF-82CB-3F6426FD6EF6}"/>
              </a:ext>
            </a:extLst>
          </p:cNvPr>
          <p:cNvSpPr txBox="1"/>
          <p:nvPr/>
        </p:nvSpPr>
        <p:spPr>
          <a:xfrm>
            <a:off x="1560274" y="2231226"/>
            <a:ext cx="129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DB85E7-6C44-4405-9D29-D4D12D3A8C11}"/>
              </a:ext>
            </a:extLst>
          </p:cNvPr>
          <p:cNvCxnSpPr>
            <a:cxnSpLocks/>
          </p:cNvCxnSpPr>
          <p:nvPr/>
        </p:nvCxnSpPr>
        <p:spPr>
          <a:xfrm>
            <a:off x="2141182" y="2609360"/>
            <a:ext cx="0" cy="268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69" y="1406106"/>
            <a:ext cx="3631374" cy="612474"/>
          </a:xfrm>
        </p:spPr>
        <p:txBody>
          <a:bodyPr/>
          <a:lstStyle/>
          <a:p>
            <a:r>
              <a:rPr lang="en-IN" dirty="0"/>
              <a:t>      FLOW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4333795" y="1290569"/>
            <a:ext cx="1566721" cy="727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Calibration process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542725" y="2348752"/>
            <a:ext cx="1167556" cy="383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  <a:endParaRPr lang="en-US" dirty="0"/>
          </a:p>
        </p:txBody>
      </p:sp>
      <p:sp>
        <p:nvSpPr>
          <p:cNvPr id="11" name="Flowchart: Process 10"/>
          <p:cNvSpPr/>
          <p:nvPr/>
        </p:nvSpPr>
        <p:spPr>
          <a:xfrm>
            <a:off x="4420435" y="3102955"/>
            <a:ext cx="1446972" cy="5636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 sensors values</a:t>
            </a:r>
            <a:endParaRPr lang="en-US" sz="1400" dirty="0"/>
          </a:p>
        </p:txBody>
      </p:sp>
      <p:sp>
        <p:nvSpPr>
          <p:cNvPr id="12" name="Flowchart: Process 11"/>
          <p:cNvSpPr/>
          <p:nvPr/>
        </p:nvSpPr>
        <p:spPr>
          <a:xfrm>
            <a:off x="4372441" y="3988141"/>
            <a:ext cx="1536784" cy="5064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Map sensors reading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157679" y="4561988"/>
            <a:ext cx="0" cy="25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5146840" y="3707678"/>
            <a:ext cx="0" cy="245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Decision 16"/>
          <p:cNvSpPr/>
          <p:nvPr/>
        </p:nvSpPr>
        <p:spPr>
          <a:xfrm>
            <a:off x="3901439" y="4818364"/>
            <a:ext cx="2529019" cy="112234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 sensors reading =stored </a:t>
            </a:r>
            <a:r>
              <a:rPr lang="en-IN" sz="1200" dirty="0" err="1"/>
              <a:t>values”letter</a:t>
            </a:r>
            <a:r>
              <a:rPr lang="en-IN" sz="1200" dirty="0"/>
              <a:t> found”</a:t>
            </a:r>
            <a:endParaRPr lang="en-US" sz="1200" dirty="0"/>
          </a:p>
        </p:txBody>
      </p:sp>
      <p:sp>
        <p:nvSpPr>
          <p:cNvPr id="19" name="Flowchart: Terminator 18"/>
          <p:cNvSpPr/>
          <p:nvPr/>
        </p:nvSpPr>
        <p:spPr>
          <a:xfrm>
            <a:off x="3901440" y="6196149"/>
            <a:ext cx="2529018" cy="4720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 in monitor</a:t>
            </a:r>
            <a:endParaRPr lang="en-US" dirty="0"/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5167713" y="5979368"/>
            <a:ext cx="8269" cy="200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85841D-99FE-44A7-B8BA-CA19E55CD7F0}"/>
              </a:ext>
            </a:extLst>
          </p:cNvPr>
          <p:cNvCxnSpPr>
            <a:cxnSpLocks/>
          </p:cNvCxnSpPr>
          <p:nvPr/>
        </p:nvCxnSpPr>
        <p:spPr>
          <a:xfrm>
            <a:off x="5135210" y="2815047"/>
            <a:ext cx="0" cy="245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6A283D-8F23-47C5-90C8-E8C3CD14F156}"/>
              </a:ext>
            </a:extLst>
          </p:cNvPr>
          <p:cNvCxnSpPr>
            <a:cxnSpLocks/>
          </p:cNvCxnSpPr>
          <p:nvPr/>
        </p:nvCxnSpPr>
        <p:spPr>
          <a:xfrm>
            <a:off x="5124922" y="2067222"/>
            <a:ext cx="0" cy="245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1347-803B-4F07-B660-E403D735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435" y="1461454"/>
            <a:ext cx="7680400" cy="907600"/>
          </a:xfrm>
        </p:spPr>
        <p:txBody>
          <a:bodyPr/>
          <a:lstStyle/>
          <a:p>
            <a:r>
              <a:rPr lang="en-IN" dirty="0"/>
              <a:t>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52604-AA45-44EA-A809-0361C1996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971" y="2369501"/>
            <a:ext cx="7680400" cy="3944214"/>
          </a:xfrm>
        </p:spPr>
        <p:txBody>
          <a:bodyPr/>
          <a:lstStyle/>
          <a:p>
            <a:pPr>
              <a:buFont typeface="Courier New" pitchFamily="49" charset="0"/>
              <a:buChar char="o"/>
            </a:pPr>
            <a:r>
              <a:rPr lang="en-IN" dirty="0" err="1"/>
              <a:t>Arduino</a:t>
            </a:r>
            <a:r>
              <a:rPr lang="en-IN" dirty="0"/>
              <a:t> </a:t>
            </a:r>
            <a:r>
              <a:rPr lang="en-IN" dirty="0" err="1"/>
              <a:t>Nano</a:t>
            </a:r>
            <a:endParaRPr lang="en-IN" dirty="0"/>
          </a:p>
          <a:p>
            <a:pPr>
              <a:buFont typeface="Courier New" pitchFamily="49" charset="0"/>
              <a:buChar char="o"/>
            </a:pPr>
            <a:r>
              <a:rPr lang="en-IN" dirty="0"/>
              <a:t>Flex Sensors</a:t>
            </a:r>
          </a:p>
          <a:p>
            <a:pPr>
              <a:buFont typeface="Courier New" pitchFamily="49" charset="0"/>
              <a:buChar char="o"/>
            </a:pPr>
            <a:r>
              <a:rPr lang="en-IN" dirty="0"/>
              <a:t>Gyroscope</a:t>
            </a:r>
          </a:p>
          <a:p>
            <a:pPr>
              <a:buFont typeface="Courier New" pitchFamily="49" charset="0"/>
              <a:buChar char="o"/>
            </a:pPr>
            <a:r>
              <a:rPr lang="en-IN" dirty="0"/>
              <a:t>Accelerometer</a:t>
            </a:r>
          </a:p>
          <a:p>
            <a:pPr>
              <a:buFont typeface="Courier New" pitchFamily="49" charset="0"/>
              <a:buChar char="o"/>
            </a:pPr>
            <a:r>
              <a:rPr lang="en-IN" dirty="0"/>
              <a:t>Bluetooth Module</a:t>
            </a:r>
          </a:p>
          <a:p>
            <a:pPr>
              <a:buFont typeface="Courier New" pitchFamily="49" charset="0"/>
              <a:buChar char="o"/>
            </a:pPr>
            <a:r>
              <a:rPr lang="en-IN" dirty="0"/>
              <a:t> Battery Supply</a:t>
            </a:r>
          </a:p>
          <a:p>
            <a:pPr>
              <a:buFont typeface="Courier New" pitchFamily="49" charset="0"/>
              <a:buChar char="o"/>
            </a:pPr>
            <a:r>
              <a:rPr lang="en-IN" dirty="0"/>
              <a:t>Gloves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EE114-4F3A-4E45-9012-0A11B52F55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1028" name="Picture 4" descr="Image result for flex sensor">
            <a:extLst>
              <a:ext uri="{FF2B5EF4-FFF2-40B4-BE49-F238E27FC236}">
                <a16:creationId xmlns:a16="http://schemas.microsoft.com/office/drawing/2014/main" id="{7165501A-27C5-4BA1-954A-EF31BC243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828" y="3504934"/>
            <a:ext cx="1824174" cy="182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0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6629B-C288-473C-8DDD-557F970E9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5DDE5C-1AB0-4CF3-B2D7-EF4EF9971740}"/>
              </a:ext>
            </a:extLst>
          </p:cNvPr>
          <p:cNvSpPr/>
          <p:nvPr/>
        </p:nvSpPr>
        <p:spPr>
          <a:xfrm>
            <a:off x="4589254" y="1262833"/>
            <a:ext cx="72503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dirty="0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</a:t>
            </a:r>
            <a:r>
              <a:rPr lang="en-US" dirty="0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small, complete and bread-board friendly board based on the ATmega328P (</a:t>
            </a:r>
            <a:r>
              <a:rPr lang="en-US" dirty="0" err="1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dirty="0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</a:t>
            </a:r>
            <a:r>
              <a:rPr lang="en-US" dirty="0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3.x). It has more or less the same functionality of the </a:t>
            </a:r>
            <a:r>
              <a:rPr lang="en-US" dirty="0" err="1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arduinoduemilanove</a:t>
            </a:r>
            <a:r>
              <a:rPr lang="en-US" dirty="0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in different package.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89D21-5169-42D8-B6C2-D98165C10F19}"/>
              </a:ext>
            </a:extLst>
          </p:cNvPr>
          <p:cNvSpPr txBox="1"/>
          <p:nvPr/>
        </p:nvSpPr>
        <p:spPr>
          <a:xfrm>
            <a:off x="4230733" y="862724"/>
            <a:ext cx="476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IN" sz="20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</a:t>
            </a:r>
            <a:endParaRPr lang="en-IN" sz="2000" b="1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76EB0-3AE9-40B1-AE5A-41086C49419B}"/>
              </a:ext>
            </a:extLst>
          </p:cNvPr>
          <p:cNvSpPr txBox="1"/>
          <p:nvPr/>
        </p:nvSpPr>
        <p:spPr>
          <a:xfrm>
            <a:off x="479513" y="2529973"/>
            <a:ext cx="476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81D1E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 Sensor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249D1F-2869-46C4-ABD4-73254164D87B}"/>
              </a:ext>
            </a:extLst>
          </p:cNvPr>
          <p:cNvSpPr/>
          <p:nvPr/>
        </p:nvSpPr>
        <p:spPr>
          <a:xfrm>
            <a:off x="684166" y="30608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flex sensor is a variable resistor like no other. The resistance of the flex sensor increases as the body of the component bends.</a:t>
            </a:r>
            <a:endParaRPr lang="en-US" dirty="0">
              <a:solidFill>
                <a:srgbClr val="60789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04157-C982-4272-AEBF-B3B8601E120C}"/>
              </a:ext>
            </a:extLst>
          </p:cNvPr>
          <p:cNvSpPr txBox="1"/>
          <p:nvPr/>
        </p:nvSpPr>
        <p:spPr>
          <a:xfrm>
            <a:off x="3392532" y="4328027"/>
            <a:ext cx="476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MPU6050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741600-EF2B-4371-A570-51E953C96687}"/>
              </a:ext>
            </a:extLst>
          </p:cNvPr>
          <p:cNvSpPr/>
          <p:nvPr/>
        </p:nvSpPr>
        <p:spPr>
          <a:xfrm>
            <a:off x="3732166" y="47281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>
                <a:solidFill>
                  <a:srgbClr val="6078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MPU-6050 Motion Tracking devices designed for the low power, low cost, and high-performance requirements of smartphones, tablets and wearable sensors.</a:t>
            </a:r>
          </a:p>
        </p:txBody>
      </p:sp>
    </p:spTree>
    <p:extLst>
      <p:ext uri="{BB962C8B-B14F-4D97-AF65-F5344CB8AC3E}">
        <p14:creationId xmlns:p14="http://schemas.microsoft.com/office/powerpoint/2010/main" val="498039365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</TotalTime>
  <Words>788</Words>
  <Application>Microsoft Office PowerPoint</Application>
  <PresentationFormat>Widescreen</PresentationFormat>
  <Paragraphs>141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Microsoft YaHei UI Light</vt:lpstr>
      <vt:lpstr>Arial</vt:lpstr>
      <vt:lpstr>Bahnschrift Light Condensed</vt:lpstr>
      <vt:lpstr>Bahnschrift SemiBold SemiConden</vt:lpstr>
      <vt:lpstr>Calibri</vt:lpstr>
      <vt:lpstr>Courier New</vt:lpstr>
      <vt:lpstr>Oswald</vt:lpstr>
      <vt:lpstr>Roboto Condensed</vt:lpstr>
      <vt:lpstr>Segoe UI Black</vt:lpstr>
      <vt:lpstr>Times New Roman</vt:lpstr>
      <vt:lpstr>Wolsey template</vt:lpstr>
      <vt:lpstr>Sign Language Translator Using Machine Learning</vt:lpstr>
      <vt:lpstr>         OBJECTIVE</vt:lpstr>
      <vt:lpstr>PowerPoint Presentation</vt:lpstr>
      <vt:lpstr>PowerPoint Presentation</vt:lpstr>
      <vt:lpstr>      WORK PLAN</vt:lpstr>
      <vt:lpstr>      BLOCK DIAGRAM  </vt:lpstr>
      <vt:lpstr>      FLOW CHART</vt:lpstr>
      <vt:lpstr>REQUIREMENTS </vt:lpstr>
      <vt:lpstr>PowerPoint Presentation</vt:lpstr>
      <vt:lpstr>     FEATURES </vt:lpstr>
      <vt:lpstr>      SVM :</vt:lpstr>
      <vt:lpstr>PowerPoint Presentation</vt:lpstr>
      <vt:lpstr>PowerPoint Presentation</vt:lpstr>
      <vt:lpstr>PowerPoint Presentation</vt:lpstr>
      <vt:lpstr>PowerPoint Presentation</vt:lpstr>
      <vt:lpstr>   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Translator  for Deaf and Dumb  using Glove</dc:title>
  <dc:creator>Naren Guru Sai</dc:creator>
  <cp:lastModifiedBy>MAVULURU VISWAJITH REDDY</cp:lastModifiedBy>
  <cp:revision>124</cp:revision>
  <dcterms:created xsi:type="dcterms:W3CDTF">2019-01-10T13:24:22Z</dcterms:created>
  <dcterms:modified xsi:type="dcterms:W3CDTF">2019-04-02T08:19:54Z</dcterms:modified>
</cp:coreProperties>
</file>